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4" r:id="rId8"/>
    <p:sldId id="266" r:id="rId9"/>
    <p:sldId id="267" r:id="rId10"/>
    <p:sldId id="268" r:id="rId11"/>
    <p:sldId id="269" r:id="rId12"/>
    <p:sldId id="270"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D98B9A-16B0-49D4-8BF1-D88805A7177E}" type="datetimeFigureOut">
              <a:rPr lang="en-US" smtClean="0"/>
              <a:t>21-Feb-21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96452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D98B9A-16B0-49D4-8BF1-D88805A7177E}" type="datetimeFigureOut">
              <a:rPr lang="en-US" smtClean="0"/>
              <a:t>21-Feb-21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228192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D98B9A-16B0-49D4-8BF1-D88805A7177E}" type="datetimeFigureOut">
              <a:rPr lang="en-US" smtClean="0"/>
              <a:t>21-Feb-21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387481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D98B9A-16B0-49D4-8BF1-D88805A7177E}" type="datetimeFigureOut">
              <a:rPr lang="en-US" smtClean="0"/>
              <a:t>21-Feb-21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57191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D98B9A-16B0-49D4-8BF1-D88805A7177E}" type="datetimeFigureOut">
              <a:rPr lang="en-US" smtClean="0"/>
              <a:t>21-Feb-21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421390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D98B9A-16B0-49D4-8BF1-D88805A7177E}" type="datetimeFigureOut">
              <a:rPr lang="en-US" smtClean="0"/>
              <a:t>21-Feb-21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1568334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D98B9A-16B0-49D4-8BF1-D88805A7177E}" type="datetimeFigureOut">
              <a:rPr lang="en-US" smtClean="0"/>
              <a:t>21-Feb-21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279371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D98B9A-16B0-49D4-8BF1-D88805A7177E}" type="datetimeFigureOut">
              <a:rPr lang="en-US" smtClean="0"/>
              <a:t>21-Feb-21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2138818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98B9A-16B0-49D4-8BF1-D88805A7177E}" type="datetimeFigureOut">
              <a:rPr lang="en-US" smtClean="0"/>
              <a:t>21-Feb-21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187587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D98B9A-16B0-49D4-8BF1-D88805A7177E}" type="datetimeFigureOut">
              <a:rPr lang="en-US" smtClean="0"/>
              <a:t>21-Feb-21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219452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D98B9A-16B0-49D4-8BF1-D88805A7177E}" type="datetimeFigureOut">
              <a:rPr lang="en-US" smtClean="0"/>
              <a:t>21-Feb-21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EDBA6-B00E-4032-8F97-16797A837FBD}" type="slidenum">
              <a:rPr lang="en-US" smtClean="0"/>
              <a:t>‹#›</a:t>
            </a:fld>
            <a:endParaRPr lang="en-US"/>
          </a:p>
        </p:txBody>
      </p:sp>
    </p:spTree>
    <p:extLst>
      <p:ext uri="{BB962C8B-B14F-4D97-AF65-F5344CB8AC3E}">
        <p14:creationId xmlns:p14="http://schemas.microsoft.com/office/powerpoint/2010/main" val="3371320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98B9A-16B0-49D4-8BF1-D88805A7177E}" type="datetimeFigureOut">
              <a:rPr lang="en-US" smtClean="0"/>
              <a:t>21-Feb-21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EDBA6-B00E-4032-8F97-16797A837FBD}" type="slidenum">
              <a:rPr lang="en-US" smtClean="0"/>
              <a:t>‹#›</a:t>
            </a:fld>
            <a:endParaRPr lang="en-US"/>
          </a:p>
        </p:txBody>
      </p:sp>
    </p:spTree>
    <p:extLst>
      <p:ext uri="{BB962C8B-B14F-4D97-AF65-F5344CB8AC3E}">
        <p14:creationId xmlns:p14="http://schemas.microsoft.com/office/powerpoint/2010/main" val="1752377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662401"/>
          </a:xfrm>
        </p:spPr>
        <p:txBody>
          <a:bodyPr/>
          <a:lstStyle/>
          <a:p>
            <a:r>
              <a:rPr lang="en-US" b="1" dirty="0" smtClean="0">
                <a:latin typeface="Palatino Linotype" panose="02040502050505030304" pitchFamily="18" charset="0"/>
              </a:rPr>
              <a:t>Final Presentation</a:t>
            </a:r>
            <a:endParaRPr lang="en-US" b="1" dirty="0">
              <a:latin typeface="Palatino Linotype" panose="02040502050505030304" pitchFamily="18" charset="0"/>
            </a:endParaRPr>
          </a:p>
        </p:txBody>
      </p:sp>
      <p:sp>
        <p:nvSpPr>
          <p:cNvPr id="3" name="Subtitle 2"/>
          <p:cNvSpPr>
            <a:spLocks noGrp="1"/>
          </p:cNvSpPr>
          <p:nvPr>
            <p:ph type="subTitle" idx="1"/>
          </p:nvPr>
        </p:nvSpPr>
        <p:spPr/>
        <p:txBody>
          <a:bodyPr>
            <a:noAutofit/>
          </a:bodyPr>
          <a:lstStyle/>
          <a:p>
            <a:r>
              <a:rPr lang="en-US" sz="6000" b="1" dirty="0" smtClean="0">
                <a:latin typeface="Palatino Linotype" panose="02040502050505030304" pitchFamily="18" charset="0"/>
              </a:rPr>
              <a:t>Capstone Project – The Battle of Neighborhoods</a:t>
            </a:r>
            <a:endParaRPr lang="en-US" sz="6000" b="1" dirty="0">
              <a:latin typeface="Palatino Linotype" panose="02040502050505030304" pitchFamily="18" charset="0"/>
            </a:endParaRPr>
          </a:p>
        </p:txBody>
      </p:sp>
    </p:spTree>
    <p:extLst>
      <p:ext uri="{BB962C8B-B14F-4D97-AF65-F5344CB8AC3E}">
        <p14:creationId xmlns:p14="http://schemas.microsoft.com/office/powerpoint/2010/main" val="2966493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9382"/>
          </a:xfrm>
        </p:spPr>
        <p:txBody>
          <a:bodyPr>
            <a:normAutofit/>
          </a:bodyPr>
          <a:lstStyle/>
          <a:p>
            <a:r>
              <a:rPr lang="en-US" sz="2200" b="1" dirty="0">
                <a:latin typeface="Palatino Linotype" panose="02040502050505030304" pitchFamily="18" charset="0"/>
              </a:rPr>
              <a:t>Average Housing Price by Clusters in </a:t>
            </a:r>
            <a:r>
              <a:rPr lang="en-US" sz="2200" b="1" dirty="0" smtClean="0">
                <a:latin typeface="Palatino Linotype" panose="02040502050505030304" pitchFamily="18" charset="0"/>
              </a:rPr>
              <a:t>Scarborough</a:t>
            </a:r>
            <a:endParaRPr lang="en-US" sz="2200" dirty="0">
              <a:latin typeface="Palatino Linotype" panose="020405020505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508"/>
            <a:ext cx="12192000" cy="5763491"/>
          </a:xfrm>
          <a:prstGeom prst="rect">
            <a:avLst/>
          </a:prstGeom>
        </p:spPr>
      </p:pic>
    </p:spTree>
    <p:extLst>
      <p:ext uri="{BB962C8B-B14F-4D97-AF65-F5344CB8AC3E}">
        <p14:creationId xmlns:p14="http://schemas.microsoft.com/office/powerpoint/2010/main" val="322961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5418"/>
          </a:xfrm>
        </p:spPr>
        <p:txBody>
          <a:bodyPr>
            <a:normAutofit/>
          </a:bodyPr>
          <a:lstStyle/>
          <a:p>
            <a:r>
              <a:rPr lang="en-US" sz="2200" b="1" dirty="0">
                <a:latin typeface="Palatino Linotype" panose="02040502050505030304" pitchFamily="18" charset="0"/>
              </a:rPr>
              <a:t>School Ratings by Clusters in </a:t>
            </a:r>
            <a:r>
              <a:rPr lang="en-US" sz="2200" b="1" dirty="0" smtClean="0">
                <a:latin typeface="Palatino Linotype" panose="02040502050505030304" pitchFamily="18" charset="0"/>
              </a:rPr>
              <a:t>Scarborough</a:t>
            </a:r>
            <a:endParaRPr lang="en-US" sz="2200" dirty="0">
              <a:latin typeface="Palatino Linotype" panose="020405020505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0544"/>
            <a:ext cx="12191999" cy="5957455"/>
          </a:xfrm>
          <a:prstGeom prst="rect">
            <a:avLst/>
          </a:prstGeom>
        </p:spPr>
      </p:pic>
    </p:spTree>
    <p:extLst>
      <p:ext uri="{BB962C8B-B14F-4D97-AF65-F5344CB8AC3E}">
        <p14:creationId xmlns:p14="http://schemas.microsoft.com/office/powerpoint/2010/main" val="249138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89602"/>
          </a:xfrm>
        </p:spPr>
        <p:txBody>
          <a:bodyPr/>
          <a:lstStyle/>
          <a:p>
            <a:r>
              <a:rPr lang="en-US" dirty="0" smtClean="0">
                <a:latin typeface="Palatino Linotype" panose="02040502050505030304" pitchFamily="18" charset="0"/>
              </a:rPr>
              <a:t>5. Discussion</a:t>
            </a:r>
            <a:endParaRPr lang="en-US" dirty="0">
              <a:latin typeface="Palatino Linotype" panose="02040502050505030304" pitchFamily="18" charset="0"/>
            </a:endParaRPr>
          </a:p>
        </p:txBody>
      </p:sp>
      <p:sp>
        <p:nvSpPr>
          <p:cNvPr id="3" name="Content Placeholder 2"/>
          <p:cNvSpPr>
            <a:spLocks noGrp="1"/>
          </p:cNvSpPr>
          <p:nvPr>
            <p:ph idx="1"/>
          </p:nvPr>
        </p:nvSpPr>
        <p:spPr>
          <a:xfrm>
            <a:off x="838199" y="1825625"/>
            <a:ext cx="10356274" cy="4351338"/>
          </a:xfrm>
        </p:spPr>
        <p:txBody>
          <a:bodyPr>
            <a:normAutofit/>
          </a:bodyPr>
          <a:lstStyle/>
          <a:p>
            <a:pPr marL="0" indent="0">
              <a:buNone/>
            </a:pPr>
            <a:r>
              <a:rPr lang="en-US" sz="2400" dirty="0" smtClean="0">
                <a:latin typeface="Palatino Linotype" panose="02040502050505030304" pitchFamily="18" charset="0"/>
              </a:rPr>
              <a:t>Problem Which Tried to Solve:</a:t>
            </a:r>
          </a:p>
          <a:p>
            <a:pPr marL="0" indent="0">
              <a:buNone/>
            </a:pPr>
            <a:r>
              <a:rPr lang="en-US" sz="2400" dirty="0" smtClean="0">
                <a:latin typeface="Palatino Linotype" panose="02040502050505030304" pitchFamily="18" charset="0"/>
              </a:rPr>
              <a:t>The </a:t>
            </a:r>
            <a:r>
              <a:rPr lang="en-US" sz="2400" dirty="0">
                <a:latin typeface="Palatino Linotype" panose="02040502050505030304" pitchFamily="18" charset="0"/>
              </a:rPr>
              <a:t>major purpose of this project, is to suggest a better neighborhood in a new city for the person who are </a:t>
            </a:r>
            <a:r>
              <a:rPr lang="en-US" sz="2400" dirty="0" smtClean="0">
                <a:latin typeface="Palatino Linotype" panose="02040502050505030304" pitchFamily="18" charset="0"/>
              </a:rPr>
              <a:t>shifting </a:t>
            </a:r>
            <a:r>
              <a:rPr lang="en-US" sz="2400" dirty="0">
                <a:latin typeface="Palatino Linotype" panose="02040502050505030304" pitchFamily="18" charset="0"/>
              </a:rPr>
              <a:t>there. Social presence in society in terms of like minded </a:t>
            </a:r>
            <a:r>
              <a:rPr lang="en-US" sz="2400" dirty="0" smtClean="0">
                <a:latin typeface="Palatino Linotype" panose="02040502050505030304" pitchFamily="18" charset="0"/>
              </a:rPr>
              <a:t>people. Connectivity to the airport, bus stand, city center, markets and other daily needs things nearby.</a:t>
            </a:r>
          </a:p>
          <a:p>
            <a:pPr marL="0" lvl="0" indent="0">
              <a:buNone/>
            </a:pPr>
            <a:r>
              <a:rPr lang="en-US" sz="2400" dirty="0" smtClean="0">
                <a:latin typeface="Palatino Linotype" panose="02040502050505030304" pitchFamily="18" charset="0"/>
              </a:rPr>
              <a:t>Sorted </a:t>
            </a:r>
            <a:r>
              <a:rPr lang="en-US" sz="2400" dirty="0">
                <a:latin typeface="Palatino Linotype" panose="02040502050505030304" pitchFamily="18" charset="0"/>
              </a:rPr>
              <a:t>list of house in terms of housing prices in a ascending or descending order</a:t>
            </a:r>
          </a:p>
          <a:p>
            <a:pPr marL="0" lvl="0" indent="0">
              <a:buNone/>
            </a:pPr>
            <a:r>
              <a:rPr lang="en-US" sz="2400" dirty="0">
                <a:latin typeface="Palatino Linotype" panose="02040502050505030304" pitchFamily="18" charset="0"/>
              </a:rPr>
              <a:t>Sorted list of schools in terms of location, fees, rating and reviews</a:t>
            </a:r>
          </a:p>
          <a:p>
            <a:endParaRPr lang="en-US" sz="2400" dirty="0"/>
          </a:p>
        </p:txBody>
      </p:sp>
    </p:spTree>
    <p:extLst>
      <p:ext uri="{BB962C8B-B14F-4D97-AF65-F5344CB8AC3E}">
        <p14:creationId xmlns:p14="http://schemas.microsoft.com/office/powerpoint/2010/main" val="3259182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2619"/>
          </a:xfrm>
        </p:spPr>
        <p:txBody>
          <a:bodyPr/>
          <a:lstStyle/>
          <a:p>
            <a:r>
              <a:rPr lang="en-US" dirty="0" smtClean="0">
                <a:latin typeface="Palatino Linotype" panose="02040502050505030304" pitchFamily="18" charset="0"/>
              </a:rPr>
              <a:t>6. Conclusion</a:t>
            </a:r>
            <a:endParaRPr lang="en-US" dirty="0">
              <a:latin typeface="Palatino Linotype" panose="02040502050505030304" pitchFamily="18" charset="0"/>
            </a:endParaRPr>
          </a:p>
        </p:txBody>
      </p:sp>
      <p:sp>
        <p:nvSpPr>
          <p:cNvPr id="3" name="Content Placeholder 2"/>
          <p:cNvSpPr>
            <a:spLocks noGrp="1"/>
          </p:cNvSpPr>
          <p:nvPr>
            <p:ph idx="1"/>
          </p:nvPr>
        </p:nvSpPr>
        <p:spPr>
          <a:xfrm>
            <a:off x="838200" y="1482436"/>
            <a:ext cx="10515600" cy="4694527"/>
          </a:xfrm>
        </p:spPr>
        <p:txBody>
          <a:bodyPr>
            <a:noAutofit/>
          </a:bodyPr>
          <a:lstStyle/>
          <a:p>
            <a:pPr marL="0" indent="0">
              <a:buNone/>
            </a:pPr>
            <a:r>
              <a:rPr lang="en-US" sz="2200" dirty="0" smtClean="0">
                <a:latin typeface="Palatino Linotype" panose="02040502050505030304" pitchFamily="18" charset="0"/>
              </a:rPr>
              <a:t>In </a:t>
            </a:r>
            <a:r>
              <a:rPr lang="en-US" sz="2200" dirty="0">
                <a:latin typeface="Palatino Linotype" panose="02040502050505030304" pitchFamily="18" charset="0"/>
              </a:rPr>
              <a:t>this Capstone project, using k-means cluster algorithm I separated the neighborhood into 10(Ten) different clusters and for 103 different </a:t>
            </a:r>
            <a:r>
              <a:rPr lang="en-US" sz="2200" dirty="0" smtClean="0">
                <a:latin typeface="Palatino Linotype" panose="02040502050505030304" pitchFamily="18" charset="0"/>
              </a:rPr>
              <a:t>latitude </a:t>
            </a:r>
            <a:r>
              <a:rPr lang="en-US" sz="2200" dirty="0">
                <a:latin typeface="Palatino Linotype" panose="02040502050505030304" pitchFamily="18" charset="0"/>
              </a:rPr>
              <a:t>and </a:t>
            </a:r>
            <a:r>
              <a:rPr lang="en-US" sz="2200" dirty="0" smtClean="0">
                <a:latin typeface="Palatino Linotype" panose="02040502050505030304" pitchFamily="18" charset="0"/>
              </a:rPr>
              <a:t>longitude </a:t>
            </a:r>
            <a:r>
              <a:rPr lang="en-US" sz="2200" dirty="0">
                <a:latin typeface="Palatino Linotype" panose="02040502050505030304" pitchFamily="18" charset="0"/>
              </a:rPr>
              <a:t>from dataset, which have very-similar neighborhoods around them. Using the charts above results presented to a particular neighborhood based on average house prices and school rating have been made.</a:t>
            </a:r>
          </a:p>
          <a:p>
            <a:pPr marL="0" indent="0">
              <a:buNone/>
            </a:pPr>
            <a:r>
              <a:rPr lang="en-US" sz="2200" dirty="0">
                <a:latin typeface="Palatino Linotype" panose="02040502050505030304" pitchFamily="18" charset="0"/>
              </a:rPr>
              <a:t>I feel rewarded with the efforts and believe this course with all the topics covered is well worthy of </a:t>
            </a:r>
            <a:r>
              <a:rPr lang="en-US" sz="2200" dirty="0" smtClean="0">
                <a:latin typeface="Palatino Linotype" panose="02040502050505030304" pitchFamily="18" charset="0"/>
              </a:rPr>
              <a:t>appreciation. This </a:t>
            </a:r>
            <a:r>
              <a:rPr lang="en-US" sz="2200" dirty="0">
                <a:latin typeface="Palatino Linotype" panose="02040502050505030304" pitchFamily="18" charset="0"/>
              </a:rPr>
              <a:t>project has shown me a practical application to resolve a real situation that has impacting personal and financial impact using Data Science </a:t>
            </a:r>
            <a:r>
              <a:rPr lang="en-US" sz="2200" dirty="0" smtClean="0">
                <a:latin typeface="Palatino Linotype" panose="02040502050505030304" pitchFamily="18" charset="0"/>
              </a:rPr>
              <a:t>tools. The </a:t>
            </a:r>
            <a:r>
              <a:rPr lang="en-US" sz="2200" dirty="0">
                <a:latin typeface="Palatino Linotype" panose="02040502050505030304" pitchFamily="18" charset="0"/>
              </a:rPr>
              <a:t>mapping with Folium is a very powerful technique to consolidate information and make the analysis and decision better with confidence.</a:t>
            </a:r>
          </a:p>
          <a:p>
            <a:pPr marL="0" indent="0">
              <a:buNone/>
            </a:pPr>
            <a:r>
              <a:rPr lang="en-US" sz="2200" dirty="0">
                <a:latin typeface="Palatino Linotype" panose="02040502050505030304" pitchFamily="18" charset="0"/>
              </a:rPr>
              <a:t>Future Works:</a:t>
            </a:r>
          </a:p>
          <a:p>
            <a:pPr marL="0" indent="0">
              <a:buNone/>
            </a:pPr>
            <a:r>
              <a:rPr lang="en-US" sz="2200" dirty="0">
                <a:latin typeface="Palatino Linotype" panose="02040502050505030304" pitchFamily="18" charset="0"/>
              </a:rPr>
              <a:t>This Capstone project can be continued for making it more precise in terms to find best house in Scarborough. Best means on the basis of all required things(daily needs or things we need to live a better life) around and also in terms of cost effective.</a:t>
            </a:r>
          </a:p>
          <a:p>
            <a:endParaRPr lang="en-US" sz="2200" dirty="0"/>
          </a:p>
        </p:txBody>
      </p:sp>
    </p:spTree>
    <p:extLst>
      <p:ext uri="{BB962C8B-B14F-4D97-AF65-F5344CB8AC3E}">
        <p14:creationId xmlns:p14="http://schemas.microsoft.com/office/powerpoint/2010/main" val="3675535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latin typeface="Palatino Linotype" panose="02040502050505030304" pitchFamily="18" charset="0"/>
              </a:rPr>
              <a:t>Libraries Which are Used to Develop the Project</a:t>
            </a:r>
            <a:endParaRPr lang="en-US" sz="2200" b="1" dirty="0">
              <a:latin typeface="Palatino Linotype" panose="02040502050505030304" pitchFamily="18" charset="0"/>
            </a:endParaRPr>
          </a:p>
        </p:txBody>
      </p:sp>
      <p:sp>
        <p:nvSpPr>
          <p:cNvPr id="3" name="Content Placeholder 2"/>
          <p:cNvSpPr>
            <a:spLocks noGrp="1"/>
          </p:cNvSpPr>
          <p:nvPr>
            <p:ph idx="1"/>
          </p:nvPr>
        </p:nvSpPr>
        <p:spPr/>
        <p:txBody>
          <a:bodyPr>
            <a:normAutofit/>
          </a:bodyPr>
          <a:lstStyle/>
          <a:p>
            <a:r>
              <a:rPr lang="en-US" sz="2200" dirty="0" smtClean="0">
                <a:latin typeface="Palatino Linotype" panose="02040502050505030304" pitchFamily="18" charset="0"/>
              </a:rPr>
              <a:t>Pandas</a:t>
            </a:r>
            <a:r>
              <a:rPr lang="en-US" sz="2200" dirty="0">
                <a:latin typeface="Palatino Linotype" panose="02040502050505030304" pitchFamily="18" charset="0"/>
              </a:rPr>
              <a:t>: For creating and manipulating </a:t>
            </a:r>
            <a:r>
              <a:rPr lang="en-US" sz="2200" dirty="0" err="1" smtClean="0">
                <a:latin typeface="Palatino Linotype" panose="02040502050505030304" pitchFamily="18" charset="0"/>
              </a:rPr>
              <a:t>dataframes</a:t>
            </a:r>
            <a:r>
              <a:rPr lang="en-US" sz="2200" dirty="0">
                <a:latin typeface="Palatino Linotype" panose="02040502050505030304" pitchFamily="18" charset="0"/>
              </a:rPr>
              <a:t>.</a:t>
            </a:r>
          </a:p>
          <a:p>
            <a:r>
              <a:rPr lang="en-US" sz="2200" dirty="0">
                <a:latin typeface="Palatino Linotype" panose="02040502050505030304" pitchFamily="18" charset="0"/>
              </a:rPr>
              <a:t>Folium: Python visualization library would be used to visualize the neighborhoods cluster distribution of using interactive leaflet map.</a:t>
            </a:r>
          </a:p>
          <a:p>
            <a:r>
              <a:rPr lang="en-US" sz="2200" dirty="0" err="1">
                <a:latin typeface="Palatino Linotype" panose="02040502050505030304" pitchFamily="18" charset="0"/>
              </a:rPr>
              <a:t>Scikit</a:t>
            </a:r>
            <a:r>
              <a:rPr lang="en-US" sz="2200" dirty="0">
                <a:latin typeface="Palatino Linotype" panose="02040502050505030304" pitchFamily="18" charset="0"/>
              </a:rPr>
              <a:t> Learn: For importing k-means clustering.</a:t>
            </a:r>
          </a:p>
          <a:p>
            <a:r>
              <a:rPr lang="en-US" sz="2200" dirty="0">
                <a:latin typeface="Palatino Linotype" panose="02040502050505030304" pitchFamily="18" charset="0"/>
              </a:rPr>
              <a:t>JSON: Library to handle JSON files.</a:t>
            </a:r>
          </a:p>
          <a:p>
            <a:r>
              <a:rPr lang="en-US" sz="2200" dirty="0">
                <a:latin typeface="Palatino Linotype" panose="02040502050505030304" pitchFamily="18" charset="0"/>
              </a:rPr>
              <a:t>XML: To separate data from presentation and XML stores data in plain text format.</a:t>
            </a:r>
          </a:p>
          <a:p>
            <a:r>
              <a:rPr lang="en-US" sz="2200" dirty="0">
                <a:latin typeface="Palatino Linotype" panose="02040502050505030304" pitchFamily="18" charset="0"/>
              </a:rPr>
              <a:t>Geocoder: To retrieve Location Data.</a:t>
            </a:r>
          </a:p>
          <a:p>
            <a:r>
              <a:rPr lang="en-US" sz="2200" dirty="0">
                <a:latin typeface="Palatino Linotype" panose="02040502050505030304" pitchFamily="18" charset="0"/>
              </a:rPr>
              <a:t>Beautiful Soup and Requests: To scrap and library to handle http requests.</a:t>
            </a:r>
          </a:p>
          <a:p>
            <a:r>
              <a:rPr lang="en-US" sz="2200" dirty="0" err="1">
                <a:latin typeface="Palatino Linotype" panose="02040502050505030304" pitchFamily="18" charset="0"/>
              </a:rPr>
              <a:t>Matplotlib</a:t>
            </a:r>
            <a:r>
              <a:rPr lang="en-US" sz="2200" dirty="0">
                <a:latin typeface="Palatino Linotype" panose="02040502050505030304" pitchFamily="18" charset="0"/>
              </a:rPr>
              <a:t>: Python Plotting Module.</a:t>
            </a:r>
          </a:p>
          <a:p>
            <a:endParaRPr lang="en-US" dirty="0"/>
          </a:p>
        </p:txBody>
      </p:sp>
    </p:spTree>
    <p:extLst>
      <p:ext uri="{BB962C8B-B14F-4D97-AF65-F5344CB8AC3E}">
        <p14:creationId xmlns:p14="http://schemas.microsoft.com/office/powerpoint/2010/main" val="220535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3"/>
            <a:ext cx="10515600" cy="826366"/>
          </a:xfrm>
        </p:spPr>
        <p:txBody>
          <a:bodyPr/>
          <a:lstStyle/>
          <a:p>
            <a:r>
              <a:rPr lang="en-US" dirty="0">
                <a:latin typeface="Palatino Linotype" panose="02040502050505030304" pitchFamily="18" charset="0"/>
              </a:rPr>
              <a:t>1. </a:t>
            </a:r>
            <a:r>
              <a:rPr lang="en-US" dirty="0" smtClean="0">
                <a:latin typeface="Palatino Linotype" panose="02040502050505030304" pitchFamily="18" charset="0"/>
              </a:rPr>
              <a:t>Introduction</a:t>
            </a:r>
            <a:endParaRPr lang="en-US" dirty="0">
              <a:latin typeface="Palatino Linotype" panose="02040502050505030304" pitchFamily="18" charset="0"/>
            </a:endParaRPr>
          </a:p>
        </p:txBody>
      </p:sp>
      <p:sp>
        <p:nvSpPr>
          <p:cNvPr id="3" name="Content Placeholder 2"/>
          <p:cNvSpPr>
            <a:spLocks noGrp="1"/>
          </p:cNvSpPr>
          <p:nvPr>
            <p:ph idx="1"/>
          </p:nvPr>
        </p:nvSpPr>
        <p:spPr>
          <a:xfrm>
            <a:off x="838200" y="1385455"/>
            <a:ext cx="10515600" cy="4791508"/>
          </a:xfrm>
        </p:spPr>
        <p:txBody>
          <a:bodyPr>
            <a:normAutofit fontScale="77500" lnSpcReduction="20000"/>
          </a:bodyPr>
          <a:lstStyle/>
          <a:p>
            <a:pPr marL="0" indent="0">
              <a:buNone/>
            </a:pPr>
            <a:r>
              <a:rPr lang="en-US" dirty="0">
                <a:latin typeface="Palatino Linotype" panose="02040502050505030304" pitchFamily="18" charset="0"/>
              </a:rPr>
              <a:t>The purpose of this Capstone Project is to help people in exploring better facilities around their neighborhood. It will help people making smart and efficient decision on selecting great neighborhood out of numbers of other neighborhoods in Scarborough, </a:t>
            </a:r>
            <a:r>
              <a:rPr lang="en-US" dirty="0" smtClean="0">
                <a:latin typeface="Palatino Linotype" panose="02040502050505030304" pitchFamily="18" charset="0"/>
              </a:rPr>
              <a:t>Toronto</a:t>
            </a:r>
            <a:r>
              <a:rPr lang="en-US" dirty="0">
                <a:latin typeface="Palatino Linotype" panose="02040502050505030304" pitchFamily="18" charset="0"/>
              </a:rPr>
              <a:t>.</a:t>
            </a:r>
          </a:p>
          <a:p>
            <a:pPr marL="0" indent="0">
              <a:buNone/>
            </a:pPr>
            <a:r>
              <a:rPr lang="en-US" dirty="0">
                <a:latin typeface="Palatino Linotype" panose="02040502050505030304" pitchFamily="18" charset="0"/>
              </a:rPr>
              <a:t>Lots of people are migrating to various states of Canada and needed lots of research for good housing prices and </a:t>
            </a:r>
            <a:r>
              <a:rPr lang="en-US" dirty="0" smtClean="0">
                <a:latin typeface="Palatino Linotype" panose="02040502050505030304" pitchFamily="18" charset="0"/>
              </a:rPr>
              <a:t>popular </a:t>
            </a:r>
            <a:r>
              <a:rPr lang="en-US" dirty="0">
                <a:latin typeface="Palatino Linotype" panose="02040502050505030304" pitchFamily="18" charset="0"/>
              </a:rPr>
              <a:t>schools for their children. This project is for those people who are looking for better neighborhoods. For ease of accessing to Cafe, School, Super market, medical shops, grocery shops, mall, theatre, hospital, like minded people, etc.</a:t>
            </a:r>
          </a:p>
          <a:p>
            <a:pPr marL="0" indent="0">
              <a:buNone/>
            </a:pPr>
            <a:r>
              <a:rPr lang="en-US" dirty="0">
                <a:latin typeface="Palatino Linotype" panose="02040502050505030304" pitchFamily="18" charset="0"/>
              </a:rPr>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dirty="0" smtClean="0">
                <a:latin typeface="Palatino Linotype" panose="02040502050505030304" pitchFamily="18" charset="0"/>
              </a:rPr>
              <a:t>fresh </a:t>
            </a:r>
            <a:r>
              <a:rPr lang="en-US" dirty="0">
                <a:latin typeface="Palatino Linotype" panose="02040502050505030304" pitchFamily="18" charset="0"/>
              </a:rPr>
              <a:t>and waste water and excrement conveyed in sewers and recreational facilities.</a:t>
            </a:r>
          </a:p>
          <a:p>
            <a:pPr marL="0" indent="0">
              <a:buNone/>
            </a:pPr>
            <a:r>
              <a:rPr lang="en-US" dirty="0">
                <a:latin typeface="Palatino Linotype" panose="02040502050505030304" pitchFamily="18" charset="0"/>
              </a:rPr>
              <a:t>It will help people to get awareness of the area and neighborhood before moving to a new city, state, country or place for their work or to start a new fresh life</a:t>
            </a:r>
            <a:r>
              <a:rPr lang="en-US" dirty="0" smtClean="0">
                <a:latin typeface="Palatino Linotype" panose="02040502050505030304" pitchFamily="18" charset="0"/>
              </a:rPr>
              <a:t>.</a:t>
            </a:r>
            <a:endParaRPr lang="en-US" dirty="0">
              <a:latin typeface="Palatino Linotype" panose="02040502050505030304" pitchFamily="18" charset="0"/>
            </a:endParaRPr>
          </a:p>
        </p:txBody>
      </p:sp>
    </p:spTree>
    <p:extLst>
      <p:ext uri="{BB962C8B-B14F-4D97-AF65-F5344CB8AC3E}">
        <p14:creationId xmlns:p14="http://schemas.microsoft.com/office/powerpoint/2010/main" val="850377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1057"/>
          </a:xfrm>
        </p:spPr>
        <p:txBody>
          <a:bodyPr/>
          <a:lstStyle/>
          <a:p>
            <a:r>
              <a:rPr lang="en-US" dirty="0">
                <a:latin typeface="Palatino Linotype" panose="02040502050505030304" pitchFamily="18" charset="0"/>
              </a:rPr>
              <a:t>2. </a:t>
            </a:r>
            <a:r>
              <a:rPr lang="en-US" dirty="0" smtClean="0">
                <a:latin typeface="Palatino Linotype" panose="02040502050505030304" pitchFamily="18" charset="0"/>
              </a:rPr>
              <a:t>Data</a:t>
            </a:r>
            <a:endParaRPr lang="en-US" dirty="0">
              <a:latin typeface="Palatino Linotype" panose="02040502050505030304" pitchFamily="18" charset="0"/>
            </a:endParaRPr>
          </a:p>
        </p:txBody>
      </p:sp>
      <p:sp>
        <p:nvSpPr>
          <p:cNvPr id="3" name="Content Placeholder 2"/>
          <p:cNvSpPr>
            <a:spLocks noGrp="1"/>
          </p:cNvSpPr>
          <p:nvPr>
            <p:ph idx="1"/>
          </p:nvPr>
        </p:nvSpPr>
        <p:spPr>
          <a:xfrm>
            <a:off x="838200" y="1163782"/>
            <a:ext cx="10515600" cy="5223163"/>
          </a:xfrm>
        </p:spPr>
        <p:txBody>
          <a:bodyPr>
            <a:normAutofit fontScale="55000" lnSpcReduction="20000"/>
          </a:bodyPr>
          <a:lstStyle/>
          <a:p>
            <a:pPr marL="0" indent="0">
              <a:buNone/>
            </a:pPr>
            <a:r>
              <a:rPr lang="en-US" dirty="0">
                <a:latin typeface="Palatino Linotype" panose="02040502050505030304" pitchFamily="18" charset="0"/>
              </a:rPr>
              <a:t>Data Link: https://en.wikipedia.org/wiki/List_of_postal_codes_of_Canada:_M</a:t>
            </a:r>
          </a:p>
          <a:p>
            <a:pPr marL="0" indent="0">
              <a:buNone/>
            </a:pPr>
            <a:r>
              <a:rPr lang="en-US" dirty="0">
                <a:latin typeface="Palatino Linotype" panose="02040502050505030304" pitchFamily="18" charset="0"/>
              </a:rPr>
              <a:t>Will use Scarborough dataset which we scrapped from </a:t>
            </a:r>
            <a:r>
              <a:rPr lang="en-US" dirty="0" smtClean="0">
                <a:latin typeface="Palatino Linotype" panose="02040502050505030304" pitchFamily="18" charset="0"/>
              </a:rPr>
              <a:t>Wikipedia </a:t>
            </a:r>
            <a:r>
              <a:rPr lang="en-US" dirty="0">
                <a:latin typeface="Palatino Linotype" panose="02040502050505030304" pitchFamily="18" charset="0"/>
              </a:rPr>
              <a:t>on Week 3. Dataset consisting of latitude and longitude, zip codes.</a:t>
            </a:r>
          </a:p>
          <a:p>
            <a:pPr marL="0" indent="0">
              <a:buNone/>
            </a:pPr>
            <a:r>
              <a:rPr lang="en-US" dirty="0">
                <a:latin typeface="Palatino Linotype" panose="02040502050505030304" pitchFamily="18" charset="0"/>
              </a:rPr>
              <a:t>Foursquare API Data:</a:t>
            </a:r>
          </a:p>
          <a:p>
            <a:pPr marL="0" indent="0">
              <a:buNone/>
            </a:pPr>
            <a:r>
              <a:rPr lang="en-US" dirty="0">
                <a:latin typeface="Palatino Linotype" panose="02040502050505030304" pitchFamily="18" charset="0"/>
              </a:rPr>
              <a:t>We will need data about different venues in different neighborhoods of that specific borough.</a:t>
            </a:r>
            <a:br>
              <a:rPr lang="en-US" dirty="0">
                <a:latin typeface="Palatino Linotype" panose="02040502050505030304" pitchFamily="18" charset="0"/>
              </a:rPr>
            </a:br>
            <a:r>
              <a:rPr lang="en-US" dirty="0">
                <a:latin typeface="Palatino Linotype" panose="02040502050505030304" pitchFamily="18" charset="0"/>
              </a:rPr>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pPr marL="0" indent="0">
              <a:buNone/>
            </a:pPr>
            <a:r>
              <a:rPr lang="en-US" dirty="0">
                <a:latin typeface="Palatino Linotype" panose="02040502050505030304" pitchFamily="18" charset="0"/>
              </a:rPr>
              <a:t>After finding the list of neighborhoods, we then connect to the Foursquare API to gather information about venues inside each and every neighborhood. For each neighborhood, we have chosen the radius to be 100 meter.</a:t>
            </a:r>
          </a:p>
          <a:p>
            <a:pPr marL="0" indent="0">
              <a:buNone/>
            </a:pPr>
            <a:r>
              <a:rPr lang="en-US" dirty="0">
                <a:latin typeface="Palatino Linotype" panose="02040502050505030304" pitchFamily="18" charset="0"/>
              </a:rPr>
              <a:t>The data retrieved from Foursquare contained information of venues within a specified distance of the longitude and latitude of the postcodes. The information obtained per venue as follows:</a:t>
            </a:r>
          </a:p>
          <a:p>
            <a:pPr marL="0" indent="0" latinLnBrk="1">
              <a:buNone/>
            </a:pPr>
            <a:r>
              <a:rPr lang="en-US" dirty="0">
                <a:latin typeface="Palatino Linotype" panose="02040502050505030304" pitchFamily="18" charset="0"/>
              </a:rPr>
              <a:t>1. Neighborhood</a:t>
            </a:r>
          </a:p>
          <a:p>
            <a:pPr marL="0" indent="0" latinLnBrk="1">
              <a:buNone/>
            </a:pPr>
            <a:r>
              <a:rPr lang="en-US" dirty="0">
                <a:latin typeface="Palatino Linotype" panose="02040502050505030304" pitchFamily="18" charset="0"/>
              </a:rPr>
              <a:t>2. Neighborhood Latitude</a:t>
            </a:r>
          </a:p>
          <a:p>
            <a:pPr marL="0" indent="0" latinLnBrk="1">
              <a:buNone/>
            </a:pPr>
            <a:r>
              <a:rPr lang="en-US" dirty="0">
                <a:latin typeface="Palatino Linotype" panose="02040502050505030304" pitchFamily="18" charset="0"/>
              </a:rPr>
              <a:t>3. Neighborhood Longitude</a:t>
            </a:r>
          </a:p>
          <a:p>
            <a:pPr marL="0" indent="0" latinLnBrk="1">
              <a:buNone/>
            </a:pPr>
            <a:r>
              <a:rPr lang="en-US" dirty="0">
                <a:latin typeface="Palatino Linotype" panose="02040502050505030304" pitchFamily="18" charset="0"/>
              </a:rPr>
              <a:t>4. Venue</a:t>
            </a:r>
          </a:p>
          <a:p>
            <a:pPr marL="0" indent="0" latinLnBrk="1">
              <a:buNone/>
            </a:pPr>
            <a:r>
              <a:rPr lang="en-US" dirty="0">
                <a:latin typeface="Palatino Linotype" panose="02040502050505030304" pitchFamily="18" charset="0"/>
              </a:rPr>
              <a:t>5. Name of the venue e.g. the name of a store or restaurant</a:t>
            </a:r>
          </a:p>
          <a:p>
            <a:pPr marL="0" indent="0" latinLnBrk="1">
              <a:buNone/>
            </a:pPr>
            <a:r>
              <a:rPr lang="en-US" dirty="0">
                <a:latin typeface="Palatino Linotype" panose="02040502050505030304" pitchFamily="18" charset="0"/>
              </a:rPr>
              <a:t>6. Venue Latitude</a:t>
            </a:r>
          </a:p>
          <a:p>
            <a:pPr marL="0" indent="0" latinLnBrk="1">
              <a:buNone/>
            </a:pPr>
            <a:r>
              <a:rPr lang="en-US" dirty="0">
                <a:latin typeface="Palatino Linotype" panose="02040502050505030304" pitchFamily="18" charset="0"/>
              </a:rPr>
              <a:t>7. Venue Longitude</a:t>
            </a:r>
          </a:p>
          <a:p>
            <a:pPr marL="0" indent="0" latinLnBrk="1">
              <a:buNone/>
            </a:pPr>
            <a:r>
              <a:rPr lang="en-US" dirty="0">
                <a:latin typeface="Palatino Linotype" panose="02040502050505030304" pitchFamily="18" charset="0"/>
              </a:rPr>
              <a:t>8. Venue </a:t>
            </a:r>
            <a:r>
              <a:rPr lang="en-US" dirty="0" smtClean="0">
                <a:latin typeface="Palatino Linotype" panose="02040502050505030304" pitchFamily="18" charset="0"/>
              </a:rPr>
              <a:t>Category</a:t>
            </a:r>
            <a:endParaRPr lang="en-US" dirty="0">
              <a:latin typeface="Palatino Linotype" panose="02040502050505030304" pitchFamily="18" charset="0"/>
            </a:endParaRPr>
          </a:p>
        </p:txBody>
      </p:sp>
    </p:spTree>
    <p:extLst>
      <p:ext uri="{BB962C8B-B14F-4D97-AF65-F5344CB8AC3E}">
        <p14:creationId xmlns:p14="http://schemas.microsoft.com/office/powerpoint/2010/main" val="159965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21565"/>
          </a:xfrm>
        </p:spPr>
        <p:txBody>
          <a:bodyPr>
            <a:normAutofit/>
          </a:bodyPr>
          <a:lstStyle/>
          <a:p>
            <a:r>
              <a:rPr lang="en-US" sz="2200" dirty="0">
                <a:latin typeface="Palatino Linotype" panose="02040502050505030304" pitchFamily="18" charset="0"/>
              </a:rPr>
              <a:t>Map of </a:t>
            </a:r>
            <a:r>
              <a:rPr lang="en-US" sz="2200" dirty="0" smtClean="0">
                <a:latin typeface="Palatino Linotype" panose="02040502050505030304" pitchFamily="18" charset="0"/>
              </a:rPr>
              <a:t>Scarborough</a:t>
            </a:r>
            <a:endParaRPr lang="en-US" sz="2200" dirty="0">
              <a:latin typeface="Palatino Linotype" panose="020405020505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6691"/>
            <a:ext cx="12192000" cy="5969919"/>
          </a:xfrm>
          <a:prstGeom prst="rect">
            <a:avLst/>
          </a:prstGeom>
        </p:spPr>
      </p:pic>
    </p:spTree>
    <p:extLst>
      <p:ext uri="{BB962C8B-B14F-4D97-AF65-F5344CB8AC3E}">
        <p14:creationId xmlns:p14="http://schemas.microsoft.com/office/powerpoint/2010/main" val="35574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5639"/>
          </a:xfrm>
        </p:spPr>
        <p:txBody>
          <a:bodyPr/>
          <a:lstStyle/>
          <a:p>
            <a:r>
              <a:rPr lang="en-US" dirty="0" smtClean="0">
                <a:latin typeface="Palatino Linotype" panose="02040502050505030304" pitchFamily="18" charset="0"/>
              </a:rPr>
              <a:t>3. Methodology</a:t>
            </a:r>
            <a:endParaRPr lang="en-US" dirty="0">
              <a:latin typeface="Palatino Linotype" panose="02040502050505030304" pitchFamily="18" charset="0"/>
            </a:endParaRPr>
          </a:p>
        </p:txBody>
      </p:sp>
      <p:sp>
        <p:nvSpPr>
          <p:cNvPr id="3" name="Content Placeholder 2"/>
          <p:cNvSpPr>
            <a:spLocks noGrp="1"/>
          </p:cNvSpPr>
          <p:nvPr>
            <p:ph idx="1"/>
          </p:nvPr>
        </p:nvSpPr>
        <p:spPr>
          <a:xfrm>
            <a:off x="713508" y="1842655"/>
            <a:ext cx="8846128" cy="3877108"/>
          </a:xfrm>
        </p:spPr>
        <p:txBody>
          <a:bodyPr>
            <a:normAutofit fontScale="92500" lnSpcReduction="10000"/>
          </a:bodyPr>
          <a:lstStyle/>
          <a:p>
            <a:pPr marL="0" indent="0">
              <a:buNone/>
            </a:pPr>
            <a:r>
              <a:rPr lang="en-US" sz="2400" dirty="0" smtClean="0">
                <a:latin typeface="Palatino Linotype" panose="02040502050505030304" pitchFamily="18" charset="0"/>
              </a:rPr>
              <a:t>Clustering </a:t>
            </a:r>
            <a:r>
              <a:rPr lang="en-US" sz="2400" dirty="0">
                <a:latin typeface="Palatino Linotype" panose="02040502050505030304" pitchFamily="18" charset="0"/>
              </a:rPr>
              <a:t>Approach:</a:t>
            </a:r>
          </a:p>
          <a:p>
            <a:pPr marL="0" indent="0">
              <a:buNone/>
            </a:pPr>
            <a:r>
              <a:rPr lang="en-US" sz="2400" dirty="0">
                <a:latin typeface="Palatino Linotype" panose="02040502050505030304" pitchFamily="18" charset="0"/>
              </a:rPr>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r>
              <a:rPr lang="en-US" sz="2400" dirty="0" smtClean="0">
                <a:latin typeface="Palatino Linotype" panose="02040502050505030304" pitchFamily="18" charset="0"/>
              </a:rPr>
              <a:t>.</a:t>
            </a:r>
          </a:p>
          <a:p>
            <a:endParaRPr lang="en-US" sz="2400" dirty="0" smtClean="0">
              <a:latin typeface="Palatino Linotype" panose="02040502050505030304" pitchFamily="18" charset="0"/>
            </a:endParaRPr>
          </a:p>
          <a:p>
            <a:pPr marL="0" indent="0">
              <a:buNone/>
            </a:pPr>
            <a:r>
              <a:rPr lang="en-US" sz="2400" dirty="0">
                <a:latin typeface="Palatino Linotype" panose="02040502050505030304" pitchFamily="18" charset="0"/>
              </a:rPr>
              <a:t>Work Flow:</a:t>
            </a:r>
          </a:p>
          <a:p>
            <a:pPr marL="0" indent="0">
              <a:buNone/>
            </a:pPr>
            <a:r>
              <a:rPr lang="en-US" sz="2400" dirty="0">
                <a:latin typeface="Palatino Linotype" panose="02040502050505030304" pitchFamily="18" charset="0"/>
              </a:rPr>
              <a:t>Using credentials of Foursquare API features of near-by places of the neighborhoods would be mined. Due to http request limitations the number of places per neighborhood parameter would reasonably be set to 100 and the radius parameter would be set to 500</a:t>
            </a:r>
            <a:r>
              <a:rPr lang="en-US" sz="2400" dirty="0" smtClean="0">
                <a:latin typeface="Palatino Linotype" panose="02040502050505030304" pitchFamily="18" charset="0"/>
              </a:rPr>
              <a:t>.</a:t>
            </a:r>
            <a:endParaRPr lang="en-US" sz="2400" dirty="0">
              <a:latin typeface="Palatino Linotype" panose="02040502050505030304" pitchFamily="18" charset="0"/>
            </a:endParaRPr>
          </a:p>
        </p:txBody>
      </p:sp>
    </p:spTree>
    <p:extLst>
      <p:ext uri="{BB962C8B-B14F-4D97-AF65-F5344CB8AC3E}">
        <p14:creationId xmlns:p14="http://schemas.microsoft.com/office/powerpoint/2010/main" val="73488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3129"/>
          </a:xfrm>
        </p:spPr>
        <p:txBody>
          <a:bodyPr>
            <a:normAutofit/>
          </a:bodyPr>
          <a:lstStyle/>
          <a:p>
            <a:r>
              <a:rPr lang="en-US" sz="2400" dirty="0">
                <a:latin typeface="Palatino Linotype" panose="02040502050505030304" pitchFamily="18" charset="0"/>
              </a:rPr>
              <a:t>Using K-Means Clustering Approach | Most Common </a:t>
            </a:r>
            <a:r>
              <a:rPr lang="en-US" sz="2400" dirty="0" smtClean="0">
                <a:latin typeface="Palatino Linotype" panose="02040502050505030304" pitchFamily="18" charset="0"/>
              </a:rPr>
              <a:t>Venue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8254"/>
            <a:ext cx="12192000" cy="5929745"/>
          </a:xfrm>
          <a:prstGeom prst="rect">
            <a:avLst/>
          </a:prstGeom>
        </p:spPr>
      </p:pic>
    </p:spTree>
    <p:extLst>
      <p:ext uri="{BB962C8B-B14F-4D97-AF65-F5344CB8AC3E}">
        <p14:creationId xmlns:p14="http://schemas.microsoft.com/office/powerpoint/2010/main" val="817267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6257"/>
          </a:xfrm>
        </p:spPr>
        <p:txBody>
          <a:bodyPr>
            <a:normAutofit/>
          </a:bodyPr>
          <a:lstStyle/>
          <a:p>
            <a:r>
              <a:rPr lang="en-US" sz="2200" dirty="0" smtClean="0">
                <a:latin typeface="Palatino Linotype" panose="02040502050505030304" pitchFamily="18" charset="0"/>
              </a:rPr>
              <a:t>Most Common Venues near Neighborhood | Using Clustering</a:t>
            </a:r>
            <a:endParaRPr lang="en-US" sz="2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09" y="1011382"/>
            <a:ext cx="12143181" cy="5846618"/>
          </a:xfrm>
          <a:prstGeom prst="rect">
            <a:avLst/>
          </a:prstGeom>
        </p:spPr>
      </p:pic>
    </p:spTree>
    <p:extLst>
      <p:ext uri="{BB962C8B-B14F-4D97-AF65-F5344CB8AC3E}">
        <p14:creationId xmlns:p14="http://schemas.microsoft.com/office/powerpoint/2010/main" val="99281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42002"/>
          </a:xfrm>
        </p:spPr>
        <p:txBody>
          <a:bodyPr/>
          <a:lstStyle/>
          <a:p>
            <a:r>
              <a:rPr lang="en-US" dirty="0" smtClean="0">
                <a:latin typeface="Palatino Linotype" panose="02040502050505030304" pitchFamily="18" charset="0"/>
              </a:rPr>
              <a:t>4. Results</a:t>
            </a:r>
            <a:endParaRPr lang="en-US" dirty="0"/>
          </a:p>
        </p:txBody>
      </p:sp>
      <p:sp>
        <p:nvSpPr>
          <p:cNvPr id="3" name="Content Placeholder 2"/>
          <p:cNvSpPr>
            <a:spLocks noGrp="1"/>
          </p:cNvSpPr>
          <p:nvPr>
            <p:ph idx="1"/>
          </p:nvPr>
        </p:nvSpPr>
        <p:spPr>
          <a:xfrm>
            <a:off x="838200" y="1607128"/>
            <a:ext cx="10515600" cy="4569835"/>
          </a:xfrm>
        </p:spPr>
        <p:txBody>
          <a:bodyPr>
            <a:normAutofit fontScale="92500"/>
          </a:bodyPr>
          <a:lstStyle/>
          <a:p>
            <a:pPr marL="0" indent="0">
              <a:buNone/>
            </a:pPr>
            <a:r>
              <a:rPr lang="en-US" sz="2400" dirty="0">
                <a:latin typeface="Palatino Linotype" panose="02040502050505030304" pitchFamily="18" charset="0"/>
              </a:rPr>
              <a:t>The Location:</a:t>
            </a:r>
          </a:p>
          <a:p>
            <a:pPr marL="0" indent="0">
              <a:buNone/>
            </a:pPr>
            <a:r>
              <a:rPr lang="en-US" sz="2400" dirty="0">
                <a:latin typeface="Palatino Linotype" panose="02040502050505030304" pitchFamily="18" charset="0"/>
              </a:rPr>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r>
              <a:rPr lang="en-US" sz="2400" dirty="0" smtClean="0">
                <a:latin typeface="Palatino Linotype" panose="02040502050505030304" pitchFamily="18" charset="0"/>
              </a:rPr>
              <a:t>.</a:t>
            </a:r>
          </a:p>
          <a:p>
            <a:endParaRPr lang="en-US" sz="2400" dirty="0">
              <a:latin typeface="Palatino Linotype" panose="02040502050505030304" pitchFamily="18" charset="0"/>
            </a:endParaRPr>
          </a:p>
          <a:p>
            <a:pPr marL="0" indent="0">
              <a:buNone/>
            </a:pPr>
            <a:r>
              <a:rPr lang="en-US" sz="2400" dirty="0">
                <a:latin typeface="Palatino Linotype" panose="02040502050505030304" pitchFamily="18" charset="0"/>
              </a:rPr>
              <a:t>Foursquare API:</a:t>
            </a:r>
          </a:p>
          <a:p>
            <a:pPr marL="0" indent="0">
              <a:buNone/>
            </a:pPr>
            <a:r>
              <a:rPr lang="en-US" sz="2400" dirty="0">
                <a:latin typeface="Palatino Linotype" panose="02040502050505030304" pitchFamily="18" charset="0"/>
              </a:rPr>
              <a:t>This Capstone project have used Four-square API as its prime data gathering source as it has a database of millions of places, especially their places API which provides the ability to perform location search, location sharing and details about a business.</a:t>
            </a:r>
          </a:p>
          <a:p>
            <a:endParaRPr lang="en-US" dirty="0"/>
          </a:p>
        </p:txBody>
      </p:sp>
    </p:spTree>
    <p:extLst>
      <p:ext uri="{BB962C8B-B14F-4D97-AF65-F5344CB8AC3E}">
        <p14:creationId xmlns:p14="http://schemas.microsoft.com/office/powerpoint/2010/main" val="4147279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3129"/>
          </a:xfrm>
        </p:spPr>
        <p:txBody>
          <a:bodyPr>
            <a:normAutofit/>
          </a:bodyPr>
          <a:lstStyle/>
          <a:p>
            <a:r>
              <a:rPr lang="en-US" sz="2200" b="1" dirty="0" smtClean="0">
                <a:latin typeface="Palatino Linotype" panose="02040502050505030304" pitchFamily="18" charset="0"/>
              </a:rPr>
              <a:t>Map of Clusters in Scarborough</a:t>
            </a:r>
            <a:endParaRPr lang="en-US" sz="2200" dirty="0">
              <a:latin typeface="Palatino Linotype" panose="0204050205050503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8" y="1039092"/>
            <a:ext cx="12133384" cy="5818908"/>
          </a:xfrm>
          <a:prstGeom prst="rect">
            <a:avLst/>
          </a:prstGeom>
        </p:spPr>
      </p:pic>
    </p:spTree>
    <p:extLst>
      <p:ext uri="{BB962C8B-B14F-4D97-AF65-F5344CB8AC3E}">
        <p14:creationId xmlns:p14="http://schemas.microsoft.com/office/powerpoint/2010/main" val="1826468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1129</Words>
  <Application>Microsoft Office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Palatino Linotype</vt:lpstr>
      <vt:lpstr>Office Theme</vt:lpstr>
      <vt:lpstr>Final Presentation</vt:lpstr>
      <vt:lpstr>1. Introduction</vt:lpstr>
      <vt:lpstr>2. Data</vt:lpstr>
      <vt:lpstr>Map of Scarborough</vt:lpstr>
      <vt:lpstr>3. Methodology</vt:lpstr>
      <vt:lpstr>Using K-Means Clustering Approach | Most Common Venue</vt:lpstr>
      <vt:lpstr>Most Common Venues near Neighborhood | Using Clustering</vt:lpstr>
      <vt:lpstr>4. Results</vt:lpstr>
      <vt:lpstr>Map of Clusters in Scarborough</vt:lpstr>
      <vt:lpstr>Average Housing Price by Clusters in Scarborough</vt:lpstr>
      <vt:lpstr>School Ratings by Clusters in Scarborough</vt:lpstr>
      <vt:lpstr>5. Discussion</vt:lpstr>
      <vt:lpstr>6. Conclusion</vt:lpstr>
      <vt:lpstr>Libraries Which are Used to Develop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dc:creator>Erturk Memmedli</dc:creator>
  <cp:lastModifiedBy>Erturk Memmedli</cp:lastModifiedBy>
  <cp:revision>3</cp:revision>
  <dcterms:created xsi:type="dcterms:W3CDTF">2021-02-21T13:00:25Z</dcterms:created>
  <dcterms:modified xsi:type="dcterms:W3CDTF">2021-02-21T13:22:29Z</dcterms:modified>
</cp:coreProperties>
</file>